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0104100" cy="11309350"/>
  <p:notesSz cx="20104100" cy="11309350"/>
  <p:embeddedFontLst>
    <p:embeddedFont>
      <p:font typeface="Arial Black" panose="020B0A0402010202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KPUhF+TKhT4G4E8WU686UE8fm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8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1cf8f7a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3a1cf8f7ac2_0_6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3a1cf8f7ac2_0_6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1cf8f7ac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a1cf8f7ac2_0_8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a1cf8f7ac2_0_8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1cf8f7ac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3a1cf8f7ac2_0_9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3a1cf8f7ac2_0_9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1cf8f7ac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3a1cf8f7ac2_0_9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3a1cf8f7ac2_0_9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1cf8f7ac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3a1cf8f7ac2_0_10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3a1cf8f7ac2_0_10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1cf8f7ac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3a1cf8f7ac2_0_10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3a1cf8f7ac2_0_10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1cf8f7ac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a1cf8f7ac2_0_1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3a1cf8f7ac2_0_11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1cf8f7a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3a1cf8f7ac2_0_12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3a1cf8f7ac2_0_12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1cf8f7ac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3a1cf8f7ac2_0_12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3a1cf8f7ac2_0_12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1cf8f7ac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3a1cf8f7ac2_0_14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3a1cf8f7ac2_0_14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1cf8f7ac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3a1cf8f7ac2_0_15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3a1cf8f7ac2_0_15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2359a71d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3a2359a71db_1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3a2359a71db_1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2359a71d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3a2359a71db_1_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3a2359a71db_1_1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1cf8f7ac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3a1cf8f7ac2_0_15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g3a1cf8f7ac2_0_15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1cf8f7ac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3a1cf8f7ac2_0_16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3a1cf8f7ac2_0_16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1cf8f7ac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3a1cf8f7ac2_0_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a1cf8f7ac2_0_1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1cf8f7ac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1cf8f7ac2_0_5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3a1cf8f7ac2_0_5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8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18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9" name="Google Shape;29;p18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" name="Google Shape;30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2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0" name="Google Shape;40;p23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" name="Google Shape;41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23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5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6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03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32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KWkSCAhA7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portalinnova.cl/solo-un-20-de-clientes-de-centros-de-estetica-y-bienestar-regresa-como-se-puede-re-atraer-a-los-clientes-con-tecnologia/?utm_source=chatgpt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ctrTitle"/>
          </p:nvPr>
        </p:nvSpPr>
        <p:spPr>
          <a:xfrm>
            <a:off x="2580300" y="7922550"/>
            <a:ext cx="92385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100"/>
              <a:t>Cosmetología Morin</a:t>
            </a:r>
            <a:endParaRPr sz="6100"/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2901100" y="9585750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CL"/>
              <a:t>Francisco Baeza</a:t>
            </a:r>
            <a:br>
              <a:rPr lang="es-CL"/>
            </a:br>
            <a:r>
              <a:rPr lang="es-CL"/>
              <a:t>Hazael Díaz</a:t>
            </a:r>
            <a:br>
              <a:rPr lang="es-CL"/>
            </a:br>
            <a:r>
              <a:rPr lang="es-CL"/>
              <a:t>Mackarena Flores	</a:t>
            </a: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		                                    Maipú, </a:t>
            </a:r>
            <a:r>
              <a:rPr lang="es-CL" b="1"/>
              <a:t>18</a:t>
            </a: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b="1"/>
              <a:t>noviembre </a:t>
            </a: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s-CL" b="1"/>
              <a:t>5</a:t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4030125" y="3413550"/>
            <a:ext cx="547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>
            <a:spLocks noGrp="1"/>
          </p:cNvSpPr>
          <p:nvPr>
            <p:ph type="ctrTitle"/>
          </p:nvPr>
        </p:nvSpPr>
        <p:spPr>
          <a:xfrm>
            <a:off x="2580300" y="8861550"/>
            <a:ext cx="923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500" b="0"/>
              <a:t>Plataforma Digital de Gestión y Reservas</a:t>
            </a:r>
            <a:endParaRPr sz="34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>
            <a:spLocks noGrp="1"/>
          </p:cNvSpPr>
          <p:nvPr>
            <p:ph type="title"/>
          </p:nvPr>
        </p:nvSpPr>
        <p:spPr>
          <a:xfrm>
            <a:off x="7432500" y="7957950"/>
            <a:ext cx="9020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 sz="6600"/>
              <a:t>Objetivos Generales y Específicos</a:t>
            </a:r>
            <a:endParaRPr/>
          </a:p>
        </p:txBody>
      </p:sp>
      <p:sp>
        <p:nvSpPr>
          <p:cNvPr id="156" name="Google Shape;156;p11"/>
          <p:cNvSpPr txBox="1"/>
          <p:nvPr/>
        </p:nvSpPr>
        <p:spPr>
          <a:xfrm>
            <a:off x="7295150" y="6170300"/>
            <a:ext cx="2651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10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Objetivo General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12101141" y="5362433"/>
            <a:ext cx="7588939" cy="263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General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Centralizar la gestión de </a:t>
            </a: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reservas, clientes, servicios y pagos</a:t>
            </a: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Optimizar la </a:t>
            </a: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administración</a:t>
            </a: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centro Cosmetología Morín.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Mejorar la </a:t>
            </a: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experiencia del cliente</a:t>
            </a: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Impulsar la </a:t>
            </a: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digitalización</a:t>
            </a:r>
            <a:r>
              <a:rPr lang="es-C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negocio.</a:t>
            </a:r>
            <a:endParaRPr/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0359" y="2786145"/>
            <a:ext cx="8991021" cy="239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020" y="543459"/>
            <a:ext cx="11336020" cy="1001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a1cf8f7ac2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49033" y="7251990"/>
            <a:ext cx="1643715" cy="16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a1cf8f7ac2_0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92321" y="6008654"/>
            <a:ext cx="1164490" cy="16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a1cf8f7ac2_0_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35" y="6361414"/>
            <a:ext cx="1290955" cy="129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a1cf8f7ac2_0_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7812" y="8384624"/>
            <a:ext cx="2109469" cy="129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a1cf8f7ac2_0_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56586" y="9332556"/>
            <a:ext cx="3671470" cy="70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a1cf8f7ac2_0_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23690" y="7352030"/>
            <a:ext cx="1728470" cy="178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a1cf8f7ac2_0_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600047" y="8913941"/>
            <a:ext cx="1873250" cy="15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a1cf8f7ac2_0_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8702" y="-723265"/>
            <a:ext cx="17977586" cy="1275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/>
          <p:nvPr/>
        </p:nvSpPr>
        <p:spPr>
          <a:xfrm>
            <a:off x="4448500" y="4197925"/>
            <a:ext cx="9868200" cy="3524400"/>
          </a:xfrm>
          <a:prstGeom prst="rect">
            <a:avLst/>
          </a:prstGeom>
          <a:solidFill>
            <a:srgbClr val="000000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4526820" y="4244914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4777425" y="5600500"/>
            <a:ext cx="9020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 del Proyecto</a:t>
            </a:r>
            <a:endParaRPr sz="6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Metodología del Proyecto e hitos</a:t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548226" y="2991826"/>
            <a:ext cx="4860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9"/>
              <a:buFont typeface="Arial"/>
              <a:buNone/>
            </a:pPr>
            <a:endParaRPr sz="3069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548226" y="2317114"/>
            <a:ext cx="7150014" cy="256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06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empleada:</a:t>
            </a:r>
            <a:endParaRPr sz="274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</a:pPr>
            <a:r>
              <a:rPr lang="es-CL" sz="2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utilizó una metodología </a:t>
            </a:r>
            <a:r>
              <a:rPr lang="es-CL" sz="274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ágil basada en el marco de trabajo Scrum</a:t>
            </a:r>
            <a:r>
              <a:rPr lang="es-CL" sz="2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adaptada a un contexto académico y de desarrollo individual.</a:t>
            </a:r>
            <a:endParaRPr sz="350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548226" y="6168982"/>
            <a:ext cx="35889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9"/>
              <a:buFont typeface="Arial"/>
              <a:buNone/>
            </a:pPr>
            <a:endParaRPr sz="3069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548226" y="6892212"/>
            <a:ext cx="7026054" cy="281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9"/>
              <a:buFont typeface="Arial"/>
              <a:buNone/>
            </a:pPr>
            <a:r>
              <a:rPr lang="es-CL" sz="306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Justificación:</a:t>
            </a:r>
            <a:br>
              <a:rPr lang="es-CL" sz="2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L" sz="2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de Scrum permitió dividir el desarrollo en </a:t>
            </a:r>
            <a:r>
              <a:rPr lang="es-CL" sz="274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iteraciones cortas (sprints)</a:t>
            </a:r>
            <a:r>
              <a:rPr lang="es-CL" sz="2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obtener retroalimentación continua del cliente (Morín Salazar) y priorizar funcionalidades según valor de negocio.</a:t>
            </a:r>
            <a:endParaRPr sz="3508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11119"/>
          <a:stretch/>
        </p:blipFill>
        <p:spPr>
          <a:xfrm>
            <a:off x="7698240" y="2255519"/>
            <a:ext cx="12086235" cy="743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8226" y="4278312"/>
            <a:ext cx="26289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Propuesta Técnica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10620151" y="755450"/>
            <a:ext cx="689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Topología del Proyecto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094" y="1494350"/>
            <a:ext cx="17880806" cy="97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6"/>
          <p:cNvSpPr txBox="1"/>
          <p:nvPr/>
        </p:nvSpPr>
        <p:spPr>
          <a:xfrm>
            <a:off x="12498425" y="1844280"/>
            <a:ext cx="5164735" cy="47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catálogo servicios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catálogo de productos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principal de usuario-cliente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formulario de reserva de servicios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login admin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panel administración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administración de reseñas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admin productos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admin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historial de clientes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perfil trabajador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Vista: dashboard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12498424" y="7101840"/>
            <a:ext cx="5164735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Api: Backend (Render) RESTful propia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12498424" y="10124595"/>
            <a:ext cx="5164735" cy="85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25" tIns="100225" rIns="100225" bIns="10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BBDD:</a:t>
            </a:r>
            <a:b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1cf8f7ac2_0_89"/>
          <p:cNvSpPr txBox="1">
            <a:spLocks noGrp="1"/>
          </p:cNvSpPr>
          <p:nvPr>
            <p:ph type="body" idx="1"/>
          </p:nvPr>
        </p:nvSpPr>
        <p:spPr>
          <a:xfrm>
            <a:off x="9273051" y="755450"/>
            <a:ext cx="8246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UML - Caso de Uso General</a:t>
            </a:r>
            <a:endParaRPr/>
          </a:p>
        </p:txBody>
      </p:sp>
      <p:pic>
        <p:nvPicPr>
          <p:cNvPr id="217" name="Google Shape;217;g3a1cf8f7ac2_0_89" title="DGU_Genr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0550" y="1418250"/>
            <a:ext cx="7183001" cy="951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1cf8f7ac2_0_94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UML - Diagrama de Actividad</a:t>
            </a:r>
            <a:endParaRPr/>
          </a:p>
        </p:txBody>
      </p:sp>
      <p:pic>
        <p:nvPicPr>
          <p:cNvPr id="224" name="Google Shape;224;g3a1cf8f7ac2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4925" y="1585550"/>
            <a:ext cx="10922792" cy="97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1cf8f7ac2_0_99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MER / Diagrama Entidad-Relación</a:t>
            </a:r>
            <a:endParaRPr/>
          </a:p>
        </p:txBody>
      </p:sp>
      <p:pic>
        <p:nvPicPr>
          <p:cNvPr id="231" name="Google Shape;231;g3a1cf8f7ac2_0_99" title="M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050" y="1814875"/>
            <a:ext cx="14224226" cy="92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413250" y="7559675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Equipo de Trabajo</a:t>
            </a:r>
            <a:endParaRPr/>
          </a:p>
        </p:txBody>
      </p:sp>
      <p:sp>
        <p:nvSpPr>
          <p:cNvPr id="83" name="Google Shape;83;p5"/>
          <p:cNvSpPr txBox="1"/>
          <p:nvPr/>
        </p:nvSpPr>
        <p:spPr>
          <a:xfrm>
            <a:off x="12677531" y="6082347"/>
            <a:ext cx="1905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1cf8f7ac2_0_104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de Clases UML</a:t>
            </a:r>
            <a:endParaRPr/>
          </a:p>
        </p:txBody>
      </p:sp>
      <p:pic>
        <p:nvPicPr>
          <p:cNvPr id="238" name="Google Shape;238;g3a1cf8f7ac2_0_104" title="mermaid-diagram-2025-11-10-2148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813" y="1727075"/>
            <a:ext cx="14993075" cy="9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1cf8f7ac2_0_109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BPMN - Proceso de Negocio</a:t>
            </a:r>
            <a:endParaRPr/>
          </a:p>
        </p:txBody>
      </p:sp>
      <p:pic>
        <p:nvPicPr>
          <p:cNvPr id="245" name="Google Shape;245;g3a1cf8f7ac2_0_109" title="TO-DO_coreografi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0550" y="1622279"/>
            <a:ext cx="11565844" cy="951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1cf8f7ac2_0_114"/>
          <p:cNvSpPr txBox="1">
            <a:spLocks noGrp="1"/>
          </p:cNvSpPr>
          <p:nvPr>
            <p:ph type="body" idx="1"/>
          </p:nvPr>
        </p:nvSpPr>
        <p:spPr>
          <a:xfrm>
            <a:off x="12029901" y="755450"/>
            <a:ext cx="548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Diseño Front-End</a:t>
            </a:r>
            <a:endParaRPr/>
          </a:p>
        </p:txBody>
      </p:sp>
      <p:sp>
        <p:nvSpPr>
          <p:cNvPr id="252" name="Google Shape;252;g3a1cf8f7ac2_0_114"/>
          <p:cNvSpPr txBox="1"/>
          <p:nvPr/>
        </p:nvSpPr>
        <p:spPr>
          <a:xfrm>
            <a:off x="12603480" y="2841460"/>
            <a:ext cx="6398515" cy="489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Elementos clave:</a:t>
            </a:r>
            <a:endParaRPr sz="2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Secciones de servicios, productos y reservas con tarjetas dinámicas.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Menú responsive tipo </a:t>
            </a:r>
            <a:r>
              <a:rPr lang="es-CL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hamburguesa</a:t>
            </a: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Botón flotante para volver al inicio.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Formularios con validación visual y mensajes de error amigables.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Técnicas utilizadas:</a:t>
            </a:r>
            <a:endParaRPr sz="2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estructura.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adaptar diseño móvil.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s-CL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Animaciones CSS suaves</a:t>
            </a: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hover y scroll.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3a1cf8f7ac2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31" y="2021480"/>
            <a:ext cx="11297070" cy="653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1cf8f7ac2_0_123"/>
          <p:cNvSpPr txBox="1">
            <a:spLocks noGrp="1"/>
          </p:cNvSpPr>
          <p:nvPr>
            <p:ph type="body" idx="1"/>
          </p:nvPr>
        </p:nvSpPr>
        <p:spPr>
          <a:xfrm>
            <a:off x="12562476" y="755450"/>
            <a:ext cx="495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Set de Pruebas</a:t>
            </a:r>
            <a:endParaRPr/>
          </a:p>
        </p:txBody>
      </p:sp>
      <p:pic>
        <p:nvPicPr>
          <p:cNvPr id="260" name="Google Shape;260;g3a1cf8f7ac2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800" y="1494350"/>
            <a:ext cx="1404937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a1cf8f7ac2_0_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4900" y="4917250"/>
            <a:ext cx="140208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a1cf8f7ac2_0_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8825" y="7892475"/>
            <a:ext cx="140398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1cf8f7ac2_0_128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Tecnologías Utilizadas y </a:t>
            </a:r>
            <a:r>
              <a:rPr lang="es-CL">
                <a:solidFill>
                  <a:schemeClr val="dk1"/>
                </a:solidFill>
              </a:rPr>
              <a:t>Justificación de Recursos</a:t>
            </a:r>
            <a:endParaRPr/>
          </a:p>
        </p:txBody>
      </p:sp>
      <p:sp>
        <p:nvSpPr>
          <p:cNvPr id="269" name="Google Shape;269;g3a1cf8f7ac2_0_128"/>
          <p:cNvSpPr txBox="1"/>
          <p:nvPr/>
        </p:nvSpPr>
        <p:spPr>
          <a:xfrm>
            <a:off x="1597725" y="2271275"/>
            <a:ext cx="10761423" cy="7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 y Servicios Cloud:</a:t>
            </a:r>
            <a:endParaRPr sz="1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 :</a:t>
            </a:r>
            <a: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plataforma </a:t>
            </a:r>
            <a:r>
              <a:rPr lang="es-CL" sz="1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s-CL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despliegue automático</a:t>
            </a:r>
            <a: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aplicaciones Node.js, con soporte SSL y control de versiones.</a:t>
            </a:r>
            <a:endParaRPr sz="1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repositorio remoto para gestión de versiones y control colaborativo.</a:t>
            </a:r>
            <a:endParaRPr sz="1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 Cloud (</a:t>
            </a:r>
            <a:r>
              <a:rPr lang="es-CL" sz="1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Supabase</a:t>
            </a:r>
            <a:r>
              <a:rPr lang="es-CL" sz="1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 de datos relacional alojada en la nube, con conexión segura SSL y </a:t>
            </a:r>
            <a:r>
              <a:rPr lang="es-CL" sz="1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backups</a:t>
            </a:r>
            <a: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automáticos.</a:t>
            </a:r>
            <a:br>
              <a:rPr lang="es-CL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Entorno de desarrollo local: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</a:t>
            </a:r>
            <a:r>
              <a:rPr lang="es-CL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como IDE principal.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 + Express.js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el </a:t>
            </a:r>
            <a:r>
              <a:rPr lang="es-CL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HTML5, CSS3, JavaScript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el </a:t>
            </a:r>
            <a:r>
              <a:rPr lang="es-CL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DBeaver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administración de base de datos.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s-CL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Canva</a:t>
            </a:r>
            <a:r>
              <a:rPr lang="es-CL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prototipado UI y diseño visual.</a:t>
            </a: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endParaRPr lang="es-CL" sz="1600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s-ES" sz="1600" b="1" dirty="0">
                <a:solidFill>
                  <a:schemeClr val="dk1"/>
                </a:solidFill>
              </a:rPr>
              <a:t>Ventajas generales:</a:t>
            </a:r>
          </a:p>
          <a:p>
            <a:pPr marL="457200" lvl="0" indent="-3302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600"/>
              <a:buFont typeface="Arial"/>
              <a:buChar char="●"/>
            </a:pPr>
            <a:r>
              <a:rPr lang="es-ES" sz="1600" dirty="0">
                <a:solidFill>
                  <a:schemeClr val="dk1"/>
                </a:solidFill>
              </a:rPr>
              <a:t>Bajo costo de implementación (tecnologías </a:t>
            </a:r>
            <a:r>
              <a:rPr lang="es-ES" sz="1600" i="1" dirty="0">
                <a:solidFill>
                  <a:schemeClr val="dk1"/>
                </a:solidFill>
              </a:rPr>
              <a:t>open </a:t>
            </a:r>
            <a:r>
              <a:rPr lang="es-ES" sz="1600" i="1" dirty="0" err="1">
                <a:solidFill>
                  <a:schemeClr val="dk1"/>
                </a:solidFill>
              </a:rPr>
              <a:t>source</a:t>
            </a:r>
            <a:r>
              <a:rPr lang="es-ES" sz="1600" dirty="0">
                <a:solidFill>
                  <a:schemeClr val="dk1"/>
                </a:solidFill>
              </a:rPr>
              <a:t>).</a:t>
            </a:r>
          </a:p>
          <a:p>
            <a:pPr marL="457200" lvl="0" indent="-330200">
              <a:lnSpc>
                <a:spcPct val="115000"/>
              </a:lnSpc>
              <a:buClr>
                <a:schemeClr val="dk1"/>
              </a:buClr>
              <a:buSzPts val="1600"/>
              <a:buFont typeface="Arial"/>
              <a:buChar char="●"/>
            </a:pPr>
            <a:r>
              <a:rPr lang="es-ES" sz="1600" dirty="0">
                <a:solidFill>
                  <a:schemeClr val="dk1"/>
                </a:solidFill>
              </a:rPr>
              <a:t>Escalabilidad hacia servicios más robustos (AWS, GCP, Azure).</a:t>
            </a:r>
          </a:p>
          <a:p>
            <a:pPr marL="457200" lvl="0" indent="-330200">
              <a:lnSpc>
                <a:spcPct val="115000"/>
              </a:lnSpc>
              <a:buClr>
                <a:schemeClr val="dk1"/>
              </a:buClr>
              <a:buSzPts val="1600"/>
              <a:buFont typeface="Arial"/>
              <a:buChar char="●"/>
            </a:pPr>
            <a:r>
              <a:rPr lang="es-ES" sz="1600" dirty="0">
                <a:solidFill>
                  <a:schemeClr val="dk1"/>
                </a:solidFill>
              </a:rPr>
              <a:t>Despliegue y mantenimientos simples, sin requerir infraestructura física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72;g3a1cf8f7ac2_0_66">
            <a:extLst>
              <a:ext uri="{FF2B5EF4-FFF2-40B4-BE49-F238E27FC236}">
                <a16:creationId xmlns:a16="http://schemas.microsoft.com/office/drawing/2014/main" id="{7CFD79BD-CD7A-B77A-F52E-CDA5DE4117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7894" y="2505467"/>
            <a:ext cx="1290955" cy="129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3;g3a1cf8f7ac2_0_66">
            <a:extLst>
              <a:ext uri="{FF2B5EF4-FFF2-40B4-BE49-F238E27FC236}">
                <a16:creationId xmlns:a16="http://schemas.microsoft.com/office/drawing/2014/main" id="{23AFA26D-F64D-D697-4681-08E55FDAA4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9938" y="5379021"/>
            <a:ext cx="2109469" cy="129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g3a1cf8f7ac2_0_66">
            <a:extLst>
              <a:ext uri="{FF2B5EF4-FFF2-40B4-BE49-F238E27FC236}">
                <a16:creationId xmlns:a16="http://schemas.microsoft.com/office/drawing/2014/main" id="{6A06AC09-7D69-2847-BC1F-02FF8EA4E4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24583" y="5461632"/>
            <a:ext cx="1728470" cy="178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4;g3a1cf8f7ac2_0_66">
            <a:extLst>
              <a:ext uri="{FF2B5EF4-FFF2-40B4-BE49-F238E27FC236}">
                <a16:creationId xmlns:a16="http://schemas.microsoft.com/office/drawing/2014/main" id="{CA4677DD-6C9C-433A-4EEE-39EC26E8ABE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6946" y="7535633"/>
            <a:ext cx="3671470" cy="70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0;g3a1cf8f7ac2_0_66">
            <a:extLst>
              <a:ext uri="{FF2B5EF4-FFF2-40B4-BE49-F238E27FC236}">
                <a16:creationId xmlns:a16="http://schemas.microsoft.com/office/drawing/2014/main" id="{165E29D8-7744-5FCE-7DAE-79E18497CA5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677683" y="3796422"/>
            <a:ext cx="1643715" cy="16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1;g3a1cf8f7ac2_0_66">
            <a:extLst>
              <a:ext uri="{FF2B5EF4-FFF2-40B4-BE49-F238E27FC236}">
                <a16:creationId xmlns:a16="http://schemas.microsoft.com/office/drawing/2014/main" id="{817F94D8-4450-86FD-726A-66111B797F9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87125" y="2717480"/>
            <a:ext cx="1164490" cy="16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g3a1cf8f7ac2_0_66">
            <a:extLst>
              <a:ext uri="{FF2B5EF4-FFF2-40B4-BE49-F238E27FC236}">
                <a16:creationId xmlns:a16="http://schemas.microsoft.com/office/drawing/2014/main" id="{9B4944E8-957F-1A11-29AB-AA2AFE82054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391003" y="5484919"/>
            <a:ext cx="1873250" cy="15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Logotipo&#10;&#10;El contenido generado por IA puede ser incorrecto.">
            <a:extLst>
              <a:ext uri="{FF2B5EF4-FFF2-40B4-BE49-F238E27FC236}">
                <a16:creationId xmlns:a16="http://schemas.microsoft.com/office/drawing/2014/main" id="{B757A73C-874E-F5FB-8226-08D7066BBE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4742" y="7228036"/>
            <a:ext cx="2484043" cy="12739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5BD18D-5D51-ECDB-A1B4-91E61AC5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72381" y="9128112"/>
            <a:ext cx="2727159" cy="132225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2A19969-94E2-4166-AB95-6CA63287E6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19727" y="8927836"/>
            <a:ext cx="1581150" cy="1571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FDF4CE0-6F30-3A96-7AAA-0EBD68333D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57162" y="8648045"/>
            <a:ext cx="1895032" cy="16260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a1cf8f7ac2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4040" y="-243207"/>
            <a:ext cx="16416020" cy="1076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1cf8f7ac2_0_151"/>
          <p:cNvSpPr txBox="1">
            <a:spLocks noGrp="1"/>
          </p:cNvSpPr>
          <p:nvPr>
            <p:ph type="body" idx="1"/>
          </p:nvPr>
        </p:nvSpPr>
        <p:spPr>
          <a:xfrm>
            <a:off x="14160177" y="755450"/>
            <a:ext cx="335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RoadMap</a:t>
            </a:r>
            <a:endParaRPr/>
          </a:p>
        </p:txBody>
      </p:sp>
      <p:pic>
        <p:nvPicPr>
          <p:cNvPr id="283" name="Google Shape;283;g3a1cf8f7ac2_0_151" title="Roadma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50" y="2486588"/>
            <a:ext cx="19273802" cy="63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2359a71db_1_10"/>
          <p:cNvSpPr txBox="1">
            <a:spLocks noGrp="1"/>
          </p:cNvSpPr>
          <p:nvPr>
            <p:ph type="body" idx="1"/>
          </p:nvPr>
        </p:nvSpPr>
        <p:spPr>
          <a:xfrm>
            <a:off x="14160177" y="755450"/>
            <a:ext cx="335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Trello</a:t>
            </a:r>
            <a:endParaRPr/>
          </a:p>
        </p:txBody>
      </p:sp>
      <p:pic>
        <p:nvPicPr>
          <p:cNvPr id="290" name="Google Shape;290;g3a2359a71db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8075" y="1380050"/>
            <a:ext cx="15182849" cy="87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2359a71db_1_17"/>
          <p:cNvSpPr txBox="1">
            <a:spLocks noGrp="1"/>
          </p:cNvSpPr>
          <p:nvPr>
            <p:ph type="body" idx="1"/>
          </p:nvPr>
        </p:nvSpPr>
        <p:spPr>
          <a:xfrm>
            <a:off x="14160177" y="755450"/>
            <a:ext cx="335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Github</a:t>
            </a:r>
            <a:endParaRPr/>
          </a:p>
        </p:txBody>
      </p:sp>
      <p:pic>
        <p:nvPicPr>
          <p:cNvPr id="297" name="Google Shape;297;g3a2359a71db_1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2975" y="5727650"/>
            <a:ext cx="16636423" cy="439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a2359a71db_1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350" y="1424375"/>
            <a:ext cx="16636425" cy="4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1cf8f7ac2_0_15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Video Demostrativo</a:t>
            </a:r>
            <a:endParaRPr/>
          </a:p>
        </p:txBody>
      </p:sp>
      <p:pic>
        <p:nvPicPr>
          <p:cNvPr id="305" name="Google Shape;305;g3a1cf8f7ac2_0_156" title="Preview pagin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325" y="1613875"/>
            <a:ext cx="15073850" cy="84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Equipo de Trabajo</a:t>
            </a:r>
            <a:endParaRPr/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0650" y="2832002"/>
            <a:ext cx="3911700" cy="4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8299" y="2803124"/>
            <a:ext cx="3911700" cy="445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3725" y="2803125"/>
            <a:ext cx="4131821" cy="44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 txBox="1"/>
          <p:nvPr/>
        </p:nvSpPr>
        <p:spPr>
          <a:xfrm>
            <a:off x="3765300" y="7414525"/>
            <a:ext cx="21777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265909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Hazael Díaz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3856800" y="7853725"/>
            <a:ext cx="1994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26590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8346275" y="7414525"/>
            <a:ext cx="25986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Francisco Baeza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8346275" y="7853725"/>
            <a:ext cx="2598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Manager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13170788" y="7332175"/>
            <a:ext cx="21777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Mackarena Flores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13061000" y="7853725"/>
            <a:ext cx="2397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Jefa de proyecto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3988350" y="8397725"/>
            <a:ext cx="17316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Developer 2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8779775" y="8397725"/>
            <a:ext cx="17316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Developer 1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13393838" y="8397725"/>
            <a:ext cx="17316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1cf8f7ac2_0_168"/>
          <p:cNvSpPr txBox="1">
            <a:spLocks noGrp="1"/>
          </p:cNvSpPr>
          <p:nvPr>
            <p:ph type="body" idx="1"/>
          </p:nvPr>
        </p:nvSpPr>
        <p:spPr>
          <a:xfrm>
            <a:off x="13220351" y="755450"/>
            <a:ext cx="429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Retrospectiva </a:t>
            </a:r>
            <a:endParaRPr/>
          </a:p>
        </p:txBody>
      </p:sp>
      <p:sp>
        <p:nvSpPr>
          <p:cNvPr id="312" name="Google Shape;312;g3a1cf8f7ac2_0_168"/>
          <p:cNvSpPr txBox="1"/>
          <p:nvPr/>
        </p:nvSpPr>
        <p:spPr>
          <a:xfrm>
            <a:off x="1601800" y="3597350"/>
            <a:ext cx="15455400" cy="3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lang="es-CL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Cosmetología Morín</a:t>
            </a:r>
            <a:r>
              <a:rPr lang="es-CL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destacó por un trabajo en equipo sólido, basado en la colaboración, la comunicación constante y una clara distribución de tareas según las fortalezas de cada integrante. Esta organización permitió que cada fase del desarrollo fluyera de manera ágil y eficiente, asegurando el cumplimiento de los objetivos propuestos.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aplicación de los conocimientos técnicos y de gestión adquiridos durante la carrera fue clave para mantener un avance sostenido y ordenado. Gracias a ello, el equipo logró adelantarse al cronograma establecido en los sprints, lo que brindó la oportunidad de incorporar mejoras y optimizaciones adicionales.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resultado final superó las expectativas del cliente, entregando una plataforma funcional, estética y alineada con la identidad del emprendimiento.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Contexto Negocio</a:t>
            </a:r>
            <a:endParaRPr sz="4800" b="1" i="0" u="none" strike="noStrike" cap="non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0491537" y="755454"/>
            <a:ext cx="702819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Origen de Problemática</a:t>
            </a:r>
            <a:endParaRPr/>
          </a:p>
        </p:txBody>
      </p:sp>
      <p:pic>
        <p:nvPicPr>
          <p:cNvPr id="112" name="Google Shape;112;p8" title="Presentación Proyecto de Cosmetologia Morin.png"/>
          <p:cNvPicPr preferRelativeResize="0"/>
          <p:nvPr/>
        </p:nvPicPr>
        <p:blipFill rotWithShape="1">
          <a:blip r:embed="rId3">
            <a:alphaModFix/>
          </a:blip>
          <a:srcRect l="24659" r="24725"/>
          <a:stretch/>
        </p:blipFill>
        <p:spPr>
          <a:xfrm>
            <a:off x="858613" y="4849912"/>
            <a:ext cx="4313005" cy="50128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 txBox="1"/>
          <p:nvPr/>
        </p:nvSpPr>
        <p:spPr>
          <a:xfrm>
            <a:off x="586539" y="1124904"/>
            <a:ext cx="3347371" cy="121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425" tIns="112425" rIns="112425" bIns="112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Situación actual del negocio: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3307080" y="9201574"/>
            <a:ext cx="17005151" cy="1769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Según datos de la startup chilena, los clientes fieles y recurrentes se encuentran en una proporción del 20% del total de clientes; mientras que el 80% del total de clientes son los no recurrentes y que por lo general no gastan mucho. Estas cifras son decidoras al momento de mejorar la gestión, </a:t>
            </a:r>
            <a:r>
              <a:rPr lang="es-CL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mediante el uso de la tecnología</a:t>
            </a:r>
            <a:r>
              <a:rPr lang="es-CL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-CL" sz="2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L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r>
              <a:rPr lang="es-CL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Portal Innova (2024).</a:t>
            </a:r>
            <a:r>
              <a:rPr lang="es-CL" sz="16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https://portalinnova.cl/solo-un-20-de-clientes-de-centros-de-estetica-y-bienestar-regresa-como-se-puede-re-atraer-a-los-clientes-con-tecnologia/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5373" y="1332233"/>
            <a:ext cx="16379148" cy="853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539" y="2150088"/>
            <a:ext cx="1887629" cy="214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81939" y="2107776"/>
            <a:ext cx="1828719" cy="208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1cf8f7ac2_0_1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Contexto de Negocio y Necesidad del Proyecto</a:t>
            </a:r>
            <a:endParaRPr/>
          </a:p>
        </p:txBody>
      </p:sp>
      <p:sp>
        <p:nvSpPr>
          <p:cNvPr id="124" name="Google Shape;124;g3a1cf8f7ac2_0_15"/>
          <p:cNvSpPr txBox="1"/>
          <p:nvPr/>
        </p:nvSpPr>
        <p:spPr>
          <a:xfrm>
            <a:off x="9810275" y="3135600"/>
            <a:ext cx="21045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a1cf8f7ac2_0_15"/>
          <p:cNvSpPr txBox="1"/>
          <p:nvPr/>
        </p:nvSpPr>
        <p:spPr>
          <a:xfrm>
            <a:off x="992550" y="3070200"/>
            <a:ext cx="473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a1cf8f7ac2_0_15"/>
          <p:cNvSpPr txBox="1"/>
          <p:nvPr/>
        </p:nvSpPr>
        <p:spPr>
          <a:xfrm>
            <a:off x="9473054" y="2181472"/>
            <a:ext cx="10563010" cy="13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Necesidad:</a:t>
            </a:r>
            <a:br>
              <a:rPr lang="es-CL" sz="2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Centralizar y automatizar la administración del negocio a través de un portal web adaptable, fácil de usar y visualmente coherente con la marca.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a1cf8f7ac2_0_15"/>
          <p:cNvSpPr txBox="1"/>
          <p:nvPr/>
        </p:nvSpPr>
        <p:spPr>
          <a:xfrm>
            <a:off x="9473055" y="5865862"/>
            <a:ext cx="10408680" cy="1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de análisis del negocio local: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❖"/>
            </a:pPr>
            <a:r>
              <a:rPr lang="es-CL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Promedio de </a:t>
            </a:r>
            <a:r>
              <a:rPr lang="es-CL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20–30 reservas semanales.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❖"/>
            </a:pPr>
            <a:r>
              <a:rPr lang="es-CL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Aproximadamente </a:t>
            </a:r>
            <a:r>
              <a:rPr lang="es-CL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40 % de los clientes son recurrentes.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❖"/>
            </a:pPr>
            <a:r>
              <a:rPr lang="es-CL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CL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15 % de pérdidas mensuales</a:t>
            </a:r>
            <a:r>
              <a:rPr lang="es-CL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atribuibles a errores en agendamiento manual.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a1cf8f7ac2_0_15"/>
          <p:cNvSpPr txBox="1"/>
          <p:nvPr/>
        </p:nvSpPr>
        <p:spPr>
          <a:xfrm>
            <a:off x="6636600" y="9394710"/>
            <a:ext cx="1004316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CL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“Mi negocio creció rápido, pero manejar todo por WhatsApp me hacía perder tiempo y citas. Necesitaba una plataforma donde pudiera ver mis reservas, pagos y clientes desde cualquier lugar.”</a:t>
            </a:r>
            <a:endParaRPr sz="2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CL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es-CL" sz="2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Morin Salazar, Cosmetóloga y fundadora del centro.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a1cf8f7ac2_0_15"/>
          <p:cNvSpPr txBox="1"/>
          <p:nvPr/>
        </p:nvSpPr>
        <p:spPr>
          <a:xfrm>
            <a:off x="9473055" y="3731757"/>
            <a:ext cx="10563009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Perfil del usuario beneficiado: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-CL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 emprendedora del rubro de belleza.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-CL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Maneja múltiples servicios (faciales, pestañas, masajes, etc.).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-CL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Busca una solución simple, visual y funcional sin necesidad de conocimientos técnicos.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3a1cf8f7ac2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9760" y="8089800"/>
            <a:ext cx="3201975" cy="31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a1cf8f7ac2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838" y="602137"/>
            <a:ext cx="9762893" cy="962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0" y="7501250"/>
            <a:ext cx="1039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Descripción de Solución</a:t>
            </a:r>
            <a:endParaRPr/>
          </a:p>
        </p:txBody>
      </p:sp>
      <p:sp>
        <p:nvSpPr>
          <p:cNvPr id="137" name="Google Shape;137;p9"/>
          <p:cNvSpPr txBox="1"/>
          <p:nvPr/>
        </p:nvSpPr>
        <p:spPr>
          <a:xfrm>
            <a:off x="8572947" y="6219425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Solución, propuesta e impacto</a:t>
            </a:r>
            <a:endParaRPr/>
          </a:p>
        </p:txBody>
      </p:sp>
      <p:pic>
        <p:nvPicPr>
          <p:cNvPr id="143" name="Google Shape;143;p10" title="- visual selection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6700" y="930475"/>
            <a:ext cx="15504826" cy="113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1cf8f7ac2_0_5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Canvas</a:t>
            </a:r>
            <a:endParaRPr/>
          </a:p>
        </p:txBody>
      </p:sp>
      <p:pic>
        <p:nvPicPr>
          <p:cNvPr id="150" name="Google Shape;150;g3a1cf8f7ac2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6500" y="1367825"/>
            <a:ext cx="13799825" cy="9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Personalizado</PresentationFormat>
  <Paragraphs>120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Calibri</vt:lpstr>
      <vt:lpstr>Arial</vt:lpstr>
      <vt:lpstr>Arial Black</vt:lpstr>
      <vt:lpstr>Office Theme</vt:lpstr>
      <vt:lpstr>Cosmetología Morin</vt:lpstr>
      <vt:lpstr>Equipo de Trabajo</vt:lpstr>
      <vt:lpstr>Equipo de Trabajo</vt:lpstr>
      <vt:lpstr>Presentación de PowerPoint</vt:lpstr>
      <vt:lpstr>Presentación de PowerPoint</vt:lpstr>
      <vt:lpstr>Presentación de PowerPoint</vt:lpstr>
      <vt:lpstr>Descripción de Solución</vt:lpstr>
      <vt:lpstr>Solución, propuesta e impacto</vt:lpstr>
      <vt:lpstr>Modelo Canvas</vt:lpstr>
      <vt:lpstr>Objetivos Generales y Específicos</vt:lpstr>
      <vt:lpstr>Presentación de PowerPoint</vt:lpstr>
      <vt:lpstr>Presentación de PowerPoint</vt:lpstr>
      <vt:lpstr>Metodología del Proyecto</vt:lpstr>
      <vt:lpstr>Metodología del Proyecto e hitos</vt:lpstr>
      <vt:lpstr>Propuesta Técnica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Daniela Taito R.</dc:creator>
  <cp:lastModifiedBy>Mackarena Flores</cp:lastModifiedBy>
  <cp:revision>2</cp:revision>
  <dcterms:created xsi:type="dcterms:W3CDTF">2022-07-20T19:15:37Z</dcterms:created>
  <dcterms:modified xsi:type="dcterms:W3CDTF">2025-11-23T15:52:01Z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